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79"/>
  </p:notesMasterIdLst>
  <p:handoutMasterIdLst>
    <p:handoutMasterId r:id="rId80"/>
  </p:handoutMasterIdLst>
  <p:sldIdLst>
    <p:sldId id="308" r:id="rId2"/>
    <p:sldId id="260" r:id="rId3"/>
    <p:sldId id="317" r:id="rId4"/>
    <p:sldId id="318" r:id="rId5"/>
    <p:sldId id="319" r:id="rId6"/>
    <p:sldId id="320" r:id="rId7"/>
    <p:sldId id="329" r:id="rId8"/>
    <p:sldId id="321" r:id="rId9"/>
    <p:sldId id="32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40" r:id="rId18"/>
    <p:sldId id="360" r:id="rId19"/>
    <p:sldId id="361" r:id="rId20"/>
    <p:sldId id="342" r:id="rId21"/>
    <p:sldId id="362" r:id="rId22"/>
    <p:sldId id="363" r:id="rId23"/>
    <p:sldId id="364" r:id="rId24"/>
    <p:sldId id="365" r:id="rId25"/>
    <p:sldId id="366" r:id="rId26"/>
    <p:sldId id="367" r:id="rId27"/>
    <p:sldId id="349" r:id="rId28"/>
    <p:sldId id="368" r:id="rId29"/>
    <p:sldId id="351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332" r:id="rId54"/>
    <p:sldId id="333" r:id="rId55"/>
    <p:sldId id="334" r:id="rId56"/>
    <p:sldId id="336" r:id="rId57"/>
    <p:sldId id="337" r:id="rId58"/>
    <p:sldId id="335" r:id="rId59"/>
    <p:sldId id="403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43" r:id="rId72"/>
    <p:sldId id="346" r:id="rId73"/>
    <p:sldId id="347" r:id="rId74"/>
    <p:sldId id="350" r:id="rId75"/>
    <p:sldId id="331" r:id="rId76"/>
    <p:sldId id="330" r:id="rId77"/>
    <p:sldId id="316" r:id="rId78"/>
  </p:sldIdLst>
  <p:sldSz cx="9144000" cy="6858000" type="screen4x3"/>
  <p:notesSz cx="6858000" cy="9144000"/>
  <p:embeddedFontLst>
    <p:embeddedFont>
      <p:font typeface="Calibri" pitchFamily="34" charset="0"/>
      <p:regular r:id="rId81"/>
      <p:bold r:id="rId82"/>
      <p:italic r:id="rId83"/>
      <p:boldItalic r:id="rId84"/>
    </p:embeddedFont>
    <p:embeddedFont>
      <p:font typeface="Cooper Black" pitchFamily="18" charset="0"/>
      <p:regular r:id="rId85"/>
    </p:embeddedFont>
    <p:embeddedFont>
      <p:font typeface="THE외계인설명서" pitchFamily="18" charset="-127"/>
      <p:regular r:id="rId86"/>
    </p:embeddedFont>
    <p:embeddedFont>
      <p:font typeface="상상토끼 신과장" pitchFamily="18" charset="-127"/>
      <p:regular r:id="rId87"/>
    </p:embeddedFont>
    <p:embeddedFont>
      <p:font typeface="맑은 고딕" pitchFamily="50" charset="-127"/>
      <p:regular r:id="rId88"/>
      <p:bold r:id="rId89"/>
    </p:embeddedFont>
    <p:embeddedFont>
      <p:font typeface="tvN 즐거운이야기 Bold" pitchFamily="18" charset="-127"/>
      <p:regular r:id="rId90"/>
    </p:embeddedFont>
    <p:embeddedFont>
      <p:font typeface="MV Boli" pitchFamily="2" charset="0"/>
      <p:regular r:id="rId91"/>
    </p:embeddedFont>
    <p:embeddedFont>
      <p:font typeface="DX모던고딕RoundB" pitchFamily="18" charset="-127"/>
      <p:regular r:id="rId92"/>
    </p:embeddedFont>
    <p:embeddedFont>
      <p:font typeface="나눔바른고딕" pitchFamily="50" charset="-127"/>
      <p:regular r:id="rId93"/>
      <p:bold r:id="rId94"/>
    </p:embeddedFont>
    <p:embeddedFont>
      <p:font typeface="Calibri Light" pitchFamily="34" charset="0"/>
      <p:regular r:id="rId95"/>
      <p:italic r:id="rId9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  <p15:guide id="3" orient="horz" pos="3227">
          <p15:clr>
            <a:srgbClr val="A4A3A4"/>
          </p15:clr>
        </p15:guide>
        <p15:guide id="4" pos="362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CA8F8"/>
    <a:srgbClr val="F694EF"/>
    <a:srgbClr val="B8A1F1"/>
    <a:srgbClr val="F28A94"/>
    <a:srgbClr val="ACC0FA"/>
    <a:srgbClr val="BCABFB"/>
    <a:srgbClr val="C8B6F4"/>
    <a:srgbClr val="F79BF0"/>
    <a:srgbClr val="F6ACB3"/>
    <a:srgbClr val="9E77B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-150" y="-72"/>
      </p:cViewPr>
      <p:guideLst>
        <p:guide orient="horz" pos="3226"/>
        <p:guide orient="horz" pos="3227"/>
        <p:guide pos="4838"/>
        <p:guide pos="3629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pPr/>
              <a:t>07.11.2018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pPr/>
              <a:t>07.11.2018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997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9143999" cy="686207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2701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340392" y="0"/>
            <a:ext cx="48036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3649180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5058901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6475539" y="1549400"/>
            <a:ext cx="1416844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Прямоугольник 2"/>
          <p:cNvSpPr/>
          <p:nvPr userDrawn="1"/>
        </p:nvSpPr>
        <p:spPr>
          <a:xfrm>
            <a:off x="157039" y="6347713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4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8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45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pPr/>
              <a:t>07.11.2018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about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l="1111" r="14286"/>
          <a:stretch>
            <a:fillRect/>
          </a:stretch>
        </p:blipFill>
        <p:spPr>
          <a:xfrm>
            <a:off x="1" y="1281574"/>
            <a:ext cx="9144000" cy="4741334"/>
          </a:xfrm>
        </p:spPr>
      </p:pic>
      <p:grpSp>
        <p:nvGrpSpPr>
          <p:cNvPr id="2" name="Группа 1"/>
          <p:cNvGrpSpPr/>
          <p:nvPr/>
        </p:nvGrpSpPr>
        <p:grpSpPr>
          <a:xfrm>
            <a:off x="0" y="1"/>
            <a:ext cx="4847523" cy="6858000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233030" y="3060440"/>
            <a:ext cx="2752765" cy="7559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1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oper Black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BMW</a:t>
            </a: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200905" y="3658225"/>
            <a:ext cx="2966624" cy="375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i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oper Black" pitchFamily="18" charset="0"/>
                <a:ea typeface="THE외계인설명서" pitchFamily="18" charset="-127"/>
                <a:cs typeface="THE외계인설명서" pitchFamily="18" charset="-127"/>
              </a:rPr>
              <a:t>BEAUTY MAN &amp; WOMAN</a:t>
            </a:r>
            <a:endParaRPr lang="ru-RU" sz="2000" i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204015" y="2849572"/>
            <a:ext cx="2966624" cy="375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6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상상토끼 신과장" pitchFamily="18" charset="-127"/>
                <a:ea typeface="상상토끼 신과장" pitchFamily="18" charset="-127"/>
                <a:cs typeface="THE외계인설명서" pitchFamily="18" charset="-127"/>
              </a:rPr>
              <a:t>모두를 위한 화장품 성분 분석 웹사이트</a:t>
            </a:r>
            <a:endParaRPr lang="ru-RU" sz="2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E외계인설명서" pitchFamily="18" charset="-127"/>
              <a:ea typeface="상상토끼 신과장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3341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57" y="977807"/>
            <a:ext cx="178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MAINPAGE</a:t>
            </a:r>
            <a:endParaRPr lang="ko-KR" altLang="en-US" sz="4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7" name="그림 6" descr="screencapture-localhost-8181-BMW-SDBmainForm-do-2018-11-06-16_27_16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134" y="280085"/>
            <a:ext cx="5926672" cy="63472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37483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  <a:p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NAVIGATION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1" name="그림 10" descr="K-1.png"/>
          <p:cNvPicPr>
            <a:picLocks noChangeAspect="1"/>
          </p:cNvPicPr>
          <p:nvPr/>
        </p:nvPicPr>
        <p:blipFill>
          <a:blip r:embed="rId2" cstate="print"/>
          <a:srcRect r="41690"/>
          <a:stretch>
            <a:fillRect/>
          </a:stretch>
        </p:blipFill>
        <p:spPr>
          <a:xfrm>
            <a:off x="287295" y="3785415"/>
            <a:ext cx="4021094" cy="2466975"/>
          </a:xfrm>
          <a:prstGeom prst="rect">
            <a:avLst/>
          </a:prstGeom>
        </p:spPr>
      </p:pic>
      <p:pic>
        <p:nvPicPr>
          <p:cNvPr id="14" name="그림 13" descr="K-2.png"/>
          <p:cNvPicPr>
            <a:picLocks noChangeAspect="1"/>
          </p:cNvPicPr>
          <p:nvPr/>
        </p:nvPicPr>
        <p:blipFill>
          <a:blip r:embed="rId3" cstate="print"/>
          <a:srcRect l="-291" r="41160"/>
          <a:stretch>
            <a:fillRect/>
          </a:stretch>
        </p:blipFill>
        <p:spPr>
          <a:xfrm>
            <a:off x="4679092" y="3785415"/>
            <a:ext cx="4077730" cy="2466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1C207C-056F-4B0D-ADEC-D5BE028F5881}"/>
              </a:ext>
            </a:extLst>
          </p:cNvPr>
          <p:cNvSpPr txBox="1"/>
          <p:nvPr/>
        </p:nvSpPr>
        <p:spPr>
          <a:xfrm>
            <a:off x="4021554" y="417755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Login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하지 않은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상단바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3" name="그림 12" descr="로그인전 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935" y="1231766"/>
            <a:ext cx="5528732" cy="23410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69737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NAVIGATION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6.png"/>
          <p:cNvPicPr>
            <a:picLocks noChangeAspect="1"/>
          </p:cNvPicPr>
          <p:nvPr/>
        </p:nvPicPr>
        <p:blipFill>
          <a:blip r:embed="rId2" cstate="print"/>
          <a:srcRect t="35837" b="5111"/>
          <a:stretch>
            <a:fillRect/>
          </a:stretch>
        </p:blipFill>
        <p:spPr>
          <a:xfrm>
            <a:off x="306473" y="1351005"/>
            <a:ext cx="8448675" cy="1861752"/>
          </a:xfrm>
          <a:prstGeom prst="rect">
            <a:avLst/>
          </a:prstGeom>
        </p:spPr>
      </p:pic>
      <p:pic>
        <p:nvPicPr>
          <p:cNvPr id="12" name="그림 11" descr="K-7.png"/>
          <p:cNvPicPr>
            <a:picLocks noChangeAspect="1"/>
          </p:cNvPicPr>
          <p:nvPr/>
        </p:nvPicPr>
        <p:blipFill>
          <a:blip r:embed="rId3" cstate="print"/>
          <a:srcRect t="2147"/>
          <a:stretch>
            <a:fillRect/>
          </a:stretch>
        </p:blipFill>
        <p:spPr>
          <a:xfrm>
            <a:off x="306473" y="3509319"/>
            <a:ext cx="8448675" cy="3085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0E13A1-5AAE-4F0D-9C55-89FEFC6ECD9B}"/>
              </a:ext>
            </a:extLst>
          </p:cNvPr>
          <p:cNvSpPr txBox="1"/>
          <p:nvPr/>
        </p:nvSpPr>
        <p:spPr>
          <a:xfrm>
            <a:off x="4021554" y="417755"/>
            <a:ext cx="4509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관리자로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Login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한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상단바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1024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309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MAIN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563" y="1383957"/>
            <a:ext cx="8476002" cy="3492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70DC18-C95C-40DB-86D3-A3610A398D28}"/>
              </a:ext>
            </a:extLst>
          </p:cNvPr>
          <p:cNvSpPr txBox="1"/>
          <p:nvPr/>
        </p:nvSpPr>
        <p:spPr>
          <a:xfrm>
            <a:off x="417220" y="5141547"/>
            <a:ext cx="3790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별점이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높은 순으로 정렬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제품의 정보를 가져옴</a:t>
            </a:r>
          </a:p>
        </p:txBody>
      </p:sp>
    </p:spTree>
    <p:extLst>
      <p:ext uri="{BB962C8B-B14F-4D97-AF65-F5344CB8AC3E}">
        <p14:creationId xmlns="" xmlns:p14="http://schemas.microsoft.com/office/powerpoint/2010/main" val="4229015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MAIN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765" y="1326292"/>
            <a:ext cx="8370470" cy="4177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B85B1A-E0D9-4EB1-A9F5-55494C3D8060}"/>
              </a:ext>
            </a:extLst>
          </p:cNvPr>
          <p:cNvSpPr txBox="1"/>
          <p:nvPr/>
        </p:nvSpPr>
        <p:spPr>
          <a:xfrm>
            <a:off x="343950" y="5698589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최신 글을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메인에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보여줌</a:t>
            </a:r>
          </a:p>
        </p:txBody>
      </p:sp>
    </p:spTree>
    <p:extLst>
      <p:ext uri="{BB962C8B-B14F-4D97-AF65-F5344CB8AC3E}">
        <p14:creationId xmlns="" xmlns:p14="http://schemas.microsoft.com/office/powerpoint/2010/main" val="197073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57" y="977807"/>
            <a:ext cx="178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LOGIN</a:t>
            </a:r>
            <a:endParaRPr lang="ko-KR" altLang="en-US" sz="4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6" name="그림 5" descr="K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6064" y="568412"/>
            <a:ext cx="6373881" cy="57458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2212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JOIN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118" y="1293341"/>
            <a:ext cx="8299764" cy="5243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98125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57" y="977807"/>
            <a:ext cx="178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JOIN</a:t>
            </a:r>
            <a:endParaRPr lang="ko-KR" altLang="en-US" sz="4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1" name="그림 10" descr="K-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8294" y="793201"/>
            <a:ext cx="6665706" cy="57658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23747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  <a:p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JOIN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994" y="1543549"/>
            <a:ext cx="7979028" cy="1452990"/>
          </a:xfrm>
          <a:prstGeom prst="rect">
            <a:avLst/>
          </a:prstGeom>
        </p:spPr>
      </p:pic>
      <p:pic>
        <p:nvPicPr>
          <p:cNvPr id="11" name="그림 10" descr="K-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994" y="3446490"/>
            <a:ext cx="7979028" cy="1452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8A3405B-416A-4425-800A-8EBFA738759B}"/>
              </a:ext>
            </a:extLst>
          </p:cNvPr>
          <p:cNvSpPr/>
          <p:nvPr/>
        </p:nvSpPr>
        <p:spPr>
          <a:xfrm>
            <a:off x="4882717" y="2361460"/>
            <a:ext cx="1269507" cy="303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1AAE6DF-DA9E-468D-BB8F-324A66C35682}"/>
              </a:ext>
            </a:extLst>
          </p:cNvPr>
          <p:cNvSpPr/>
          <p:nvPr/>
        </p:nvSpPr>
        <p:spPr>
          <a:xfrm>
            <a:off x="4882716" y="4291565"/>
            <a:ext cx="1269507" cy="303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798451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  <a:p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JOIN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6" name="그림 15" descr="K-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994" y="1576501"/>
            <a:ext cx="7979028" cy="1452990"/>
          </a:xfrm>
          <a:prstGeom prst="rect">
            <a:avLst/>
          </a:prstGeom>
        </p:spPr>
      </p:pic>
      <p:pic>
        <p:nvPicPr>
          <p:cNvPr id="17" name="그림 16" descr="K-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994" y="3257020"/>
            <a:ext cx="7979028" cy="1452990"/>
          </a:xfrm>
          <a:prstGeom prst="rect">
            <a:avLst/>
          </a:prstGeom>
        </p:spPr>
      </p:pic>
      <p:pic>
        <p:nvPicPr>
          <p:cNvPr id="18" name="그림 17" descr="K-1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994" y="4921063"/>
            <a:ext cx="7979028" cy="14529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6DCB24-95BA-4F75-98B8-1C8A1FE4D4A2}"/>
              </a:ext>
            </a:extLst>
          </p:cNvPr>
          <p:cNvSpPr/>
          <p:nvPr/>
        </p:nvSpPr>
        <p:spPr>
          <a:xfrm>
            <a:off x="4714042" y="4295325"/>
            <a:ext cx="1811045" cy="267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7DE283C-EFD0-4529-A7A4-32E67FD8016B}"/>
              </a:ext>
            </a:extLst>
          </p:cNvPr>
          <p:cNvSpPr/>
          <p:nvPr/>
        </p:nvSpPr>
        <p:spPr>
          <a:xfrm>
            <a:off x="4714041" y="5948052"/>
            <a:ext cx="1811045" cy="267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C032294-F8CD-478F-ACFB-DB8A78B80AB8}"/>
              </a:ext>
            </a:extLst>
          </p:cNvPr>
          <p:cNvSpPr/>
          <p:nvPr/>
        </p:nvSpPr>
        <p:spPr>
          <a:xfrm>
            <a:off x="4462508" y="2603969"/>
            <a:ext cx="2435442" cy="272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253480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82334" y="1088549"/>
            <a:ext cx="3716867" cy="656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4008396" y="4963584"/>
            <a:ext cx="524597" cy="545490"/>
            <a:chOff x="5355816" y="4743450"/>
            <a:chExt cx="699462" cy="545490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554092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5355816" y="4909349"/>
              <a:ext cx="641627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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5430161" y="4963584"/>
            <a:ext cx="521584" cy="545490"/>
            <a:chOff x="7251493" y="4743450"/>
            <a:chExt cx="695445" cy="545490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743258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251493" y="4909349"/>
              <a:ext cx="64162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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6858069" y="4964912"/>
            <a:ext cx="510309" cy="545490"/>
            <a:chOff x="9155378" y="4744779"/>
            <a:chExt cx="680412" cy="545490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321440" y="4744779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155378" y="4910678"/>
              <a:ext cx="64162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3144153" y="437995"/>
            <a:ext cx="3019580" cy="5695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1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MV Boli" pitchFamily="2" charset="0"/>
              </a:rPr>
              <a:t>CONTENTS</a:t>
            </a:r>
            <a:endParaRPr lang="ru-RU" sz="6000" b="1" spc="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MV Boli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801649" y="1766354"/>
            <a:ext cx="3076085" cy="3940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프로젝트 소개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업무 분담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개발환경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프로젝트 제공기능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시스템 프로세스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ERD</a:t>
            </a: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주요화면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ko-KR" altLang="en-US" sz="36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일정표</a:t>
            </a: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24" name="그림 개체 틀 23" descr="Cosmetic-Bottle-Mockups-4-1600x1200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l="30897" r="30897"/>
          <a:stretch>
            <a:fillRect/>
          </a:stretch>
        </p:blipFill>
        <p:spPr>
          <a:xfrm>
            <a:off x="3945514" y="1769534"/>
            <a:ext cx="1416844" cy="3708400"/>
          </a:xfrm>
        </p:spPr>
      </p:pic>
      <p:pic>
        <p:nvPicPr>
          <p:cNvPr id="33" name="그림 개체 틀 32" descr="16a594df-6dcb-46ca-ad17-596fbddd29db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33031" r="33031"/>
          <a:stretch>
            <a:fillRect/>
          </a:stretch>
        </p:blipFill>
        <p:spPr>
          <a:xfrm>
            <a:off x="5355235" y="1769534"/>
            <a:ext cx="1416844" cy="3708400"/>
          </a:xfrm>
        </p:spPr>
      </p:pic>
      <p:pic>
        <p:nvPicPr>
          <p:cNvPr id="36" name="그림 개체 틀 35" descr="Free-cosmetic-mockup-02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 l="32196" r="32196"/>
          <a:stretch>
            <a:fillRect/>
          </a:stretch>
        </p:blipFill>
        <p:spPr>
          <a:xfrm>
            <a:off x="6771873" y="1769534"/>
            <a:ext cx="1416844" cy="3708400"/>
          </a:xfrm>
        </p:spPr>
      </p:pic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  <a:p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JOIN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1662" y="1952111"/>
            <a:ext cx="5400675" cy="2228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38263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9.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  <a:p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FIND ID/PW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173" y="1604605"/>
            <a:ext cx="8023654" cy="2314260"/>
          </a:xfrm>
          <a:prstGeom prst="rect">
            <a:avLst/>
          </a:prstGeom>
        </p:spPr>
      </p:pic>
      <p:pic>
        <p:nvPicPr>
          <p:cNvPr id="11" name="그림 10" descr="K-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170" y="4316157"/>
            <a:ext cx="7248525" cy="1952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6800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3" name="그림 12" descr="K-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605" y="1380102"/>
            <a:ext cx="8270790" cy="4671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C4BD450-FD0A-4CD2-9325-206C4DCC73F0}"/>
              </a:ext>
            </a:extLst>
          </p:cNvPr>
          <p:cNvSpPr txBox="1"/>
          <p:nvPr/>
        </p:nvSpPr>
        <p:spPr>
          <a:xfrm>
            <a:off x="4039737" y="445963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프로필 사진 적용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X</a:t>
            </a:r>
          </a:p>
        </p:txBody>
      </p:sp>
    </p:spTree>
    <p:extLst>
      <p:ext uri="{BB962C8B-B14F-4D97-AF65-F5344CB8AC3E}">
        <p14:creationId xmlns="" xmlns:p14="http://schemas.microsoft.com/office/powerpoint/2010/main" val="29298500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14" y="1380233"/>
            <a:ext cx="8484972" cy="4641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A1728D-5132-46D4-9EA3-F3F6B2EB8D9E}"/>
              </a:ext>
            </a:extLst>
          </p:cNvPr>
          <p:cNvSpPr txBox="1"/>
          <p:nvPr/>
        </p:nvSpPr>
        <p:spPr>
          <a:xfrm>
            <a:off x="4039737" y="445963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프로필 사진 적용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84264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178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16" y="1365568"/>
            <a:ext cx="8353168" cy="5049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A23B78C-2EEF-42F8-B3D1-04DF956E0D7E}"/>
              </a:ext>
            </a:extLst>
          </p:cNvPr>
          <p:cNvSpPr txBox="1"/>
          <p:nvPr/>
        </p:nvSpPr>
        <p:spPr>
          <a:xfrm>
            <a:off x="4039737" y="445963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관리자의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</a:t>
            </a:r>
          </a:p>
        </p:txBody>
      </p:sp>
    </p:spTree>
    <p:extLst>
      <p:ext uri="{BB962C8B-B14F-4D97-AF65-F5344CB8AC3E}">
        <p14:creationId xmlns="" xmlns:p14="http://schemas.microsoft.com/office/powerpoint/2010/main" val="1243678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3362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 _ SCRAP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350639"/>
            <a:ext cx="8534400" cy="41567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12517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3362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 _ SCRAP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1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886" y="3928243"/>
            <a:ext cx="7974228" cy="2181320"/>
          </a:xfrm>
          <a:prstGeom prst="rect">
            <a:avLst/>
          </a:prstGeom>
        </p:spPr>
      </p:pic>
      <p:pic>
        <p:nvPicPr>
          <p:cNvPr id="12" name="그림 11" descr="K-3.png"/>
          <p:cNvPicPr>
            <a:picLocks noChangeAspect="1"/>
          </p:cNvPicPr>
          <p:nvPr/>
        </p:nvPicPr>
        <p:blipFill>
          <a:blip r:embed="rId3" cstate="print"/>
          <a:srcRect b="10353"/>
          <a:stretch>
            <a:fillRect/>
          </a:stretch>
        </p:blipFill>
        <p:spPr>
          <a:xfrm>
            <a:off x="584886" y="1403642"/>
            <a:ext cx="7974228" cy="22786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9400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90" y="445963"/>
            <a:ext cx="3362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 _ MY REVIEW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내가쓴리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178" y="1656353"/>
            <a:ext cx="8369644" cy="2194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8758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 _ MY COMMENTS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14" y="1634712"/>
            <a:ext cx="8484972" cy="24682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05513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10.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MY PAGE _ MYINFO UPDATE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416" y="1566213"/>
            <a:ext cx="8353168" cy="32148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611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876883"/>
            <a:ext cx="2870200" cy="507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000" y="344532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1. </a:t>
            </a:r>
            <a:r>
              <a:rPr lang="ko-KR" altLang="en-US" sz="4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프로젝트 소개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801649" y="1766354"/>
            <a:ext cx="3076085" cy="3940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7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ko-KR" sz="36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52922" y="1604392"/>
            <a:ext cx="5290454" cy="1508105"/>
          </a:xfrm>
          <a:prstGeom prst="rect">
            <a:avLst/>
          </a:prstGeom>
          <a:solidFill>
            <a:schemeClr val="accent4">
              <a:lumMod val="20000"/>
              <a:lumOff val="80000"/>
              <a:alpha val="9000"/>
            </a:schemeClr>
          </a:solidFill>
        </p:spPr>
        <p:txBody>
          <a:bodyPr wrap="square" anchor="ctr" anchorCtr="0">
            <a:spAutoFit/>
          </a:bodyPr>
          <a:lstStyle/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ko-KR" altLang="en-US" sz="32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화장품 시장의 활성화</a:t>
            </a:r>
            <a:endParaRPr lang="en-US" altLang="ko-KR" sz="32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en-US" altLang="ko-KR" sz="32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BUT </a:t>
            </a:r>
            <a:r>
              <a:rPr lang="ko-KR" altLang="en-US" sz="32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제대로 된 정보 찾기 힘듦</a:t>
            </a:r>
            <a:endParaRPr lang="en-US" altLang="ko-KR" sz="32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ko-KR" altLang="en-US" sz="3200" b="1" kern="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합리적인 소비를 원하는 소비자 증가</a:t>
            </a:r>
            <a:endParaRPr lang="en-US" altLang="ko-KR" sz="3200" b="1" kern="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5488" y="3814812"/>
            <a:ext cx="5394576" cy="2646878"/>
          </a:xfrm>
          <a:prstGeom prst="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txBody>
          <a:bodyPr wrap="square" rtlCol="0" anchor="ctr" anchorCtr="0">
            <a:spAutoFit/>
          </a:bodyPr>
          <a:lstStyle/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실제 사용자</a:t>
            </a: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의 후기를 통한 다양한 시각에서 제품 평가</a:t>
            </a:r>
            <a:endParaRPr lang="en-US" altLang="ko-KR" sz="3200" b="1" kern="0" dirty="0">
              <a:ln>
                <a:solidFill>
                  <a:srgbClr val="A6A6A6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화장품 성분을 </a:t>
            </a: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등급별로 체크</a:t>
            </a: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하여 좋은 성분의 화장품을 원하는 소비자를 위한 정보 제공</a:t>
            </a:r>
            <a:endParaRPr lang="en-US" altLang="ko-KR" sz="3200" b="1" kern="0" dirty="0">
              <a:ln>
                <a:solidFill>
                  <a:srgbClr val="A6A6A6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pPr marL="432000" indent="-432000">
              <a:lnSpc>
                <a:spcPct val="75000"/>
              </a:lnSpc>
              <a:spcBef>
                <a:spcPts val="1200"/>
              </a:spcBef>
              <a:buFontTx/>
              <a:buChar char="-"/>
            </a:pPr>
            <a:r>
              <a:rPr lang="ko-KR" altLang="en-US" sz="3200" b="1" kern="0" dirty="0" err="1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성분별</a:t>
            </a:r>
            <a:r>
              <a:rPr lang="en-US" altLang="ko-KR" sz="3200" b="1" kern="0" dirty="0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/</a:t>
            </a:r>
            <a:r>
              <a:rPr lang="ko-KR" altLang="en-US" sz="3200" b="1" kern="0" dirty="0" err="1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카테고리별</a:t>
            </a: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검색</a:t>
            </a:r>
            <a:r>
              <a:rPr lang="ko-KR" altLang="en-US" sz="3200" b="1" kern="0" dirty="0">
                <a:ln>
                  <a:solidFill>
                    <a:srgbClr val="A6A6A6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을 통해 원하는 제품을 쉽게 찾을 수 있도록 함</a:t>
            </a:r>
            <a:r>
              <a:rPr lang="en-US" altLang="ko-KR" sz="3200" b="1" kern="0" dirty="0">
                <a:ln>
                  <a:solidFill>
                    <a:srgbClr val="A6A6A6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.</a:t>
            </a:r>
          </a:p>
        </p:txBody>
      </p:sp>
      <p:sp>
        <p:nvSpPr>
          <p:cNvPr id="7" name="타원 6"/>
          <p:cNvSpPr/>
          <p:nvPr/>
        </p:nvSpPr>
        <p:spPr>
          <a:xfrm>
            <a:off x="391886" y="1424085"/>
            <a:ext cx="1832610" cy="18326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91886" y="4206558"/>
            <a:ext cx="1832610" cy="183261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3771" y="1961839"/>
            <a:ext cx="1287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배경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45" y="4707364"/>
            <a:ext cx="1287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계획</a:t>
            </a:r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674" y="1763865"/>
            <a:ext cx="8422500" cy="4366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059918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정렬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평점순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이름순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추천순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등록순으로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나열 가능</a:t>
            </a:r>
          </a:p>
        </p:txBody>
      </p:sp>
    </p:spTree>
    <p:extLst>
      <p:ext uri="{BB962C8B-B14F-4D97-AF65-F5344CB8AC3E}">
        <p14:creationId xmlns="" xmlns:p14="http://schemas.microsoft.com/office/powerpoint/2010/main" val="41351637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12" name="그림 11" descr="K-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296" y="1772573"/>
            <a:ext cx="8657641" cy="4488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007666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정렬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평점순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60326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28" y="1746447"/>
            <a:ext cx="8825604" cy="45759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정렬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이름순</a:t>
            </a:r>
          </a:p>
        </p:txBody>
      </p:sp>
    </p:spTree>
    <p:extLst>
      <p:ext uri="{BB962C8B-B14F-4D97-AF65-F5344CB8AC3E}">
        <p14:creationId xmlns="" xmlns:p14="http://schemas.microsoft.com/office/powerpoint/2010/main" val="1185680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753" y="1737739"/>
            <a:ext cx="8786949" cy="4555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정렬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추천순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63967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79" y="1748049"/>
            <a:ext cx="8821783" cy="457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정렬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등록순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3506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7" name="그림 6" descr="K-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28" y="1807410"/>
            <a:ext cx="8882743" cy="4605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검색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cc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41940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463" y="2395144"/>
            <a:ext cx="8821783" cy="3339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카테고리분류 </a:t>
            </a:r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기능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대분류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5188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pic>
        <p:nvPicPr>
          <p:cNvPr id="5" name="그림 4" descr="K-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18" y="2292556"/>
            <a:ext cx="8908869" cy="3372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카테고리분류 기능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소분류</a:t>
            </a:r>
          </a:p>
        </p:txBody>
      </p:sp>
    </p:spTree>
    <p:extLst>
      <p:ext uri="{BB962C8B-B14F-4D97-AF65-F5344CB8AC3E}">
        <p14:creationId xmlns="" xmlns:p14="http://schemas.microsoft.com/office/powerpoint/2010/main" val="27540129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480" y="1138295"/>
            <a:ext cx="843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카테고리분류 후 나오는 기능</a:t>
            </a:r>
          </a:p>
        </p:txBody>
      </p:sp>
      <p:pic>
        <p:nvPicPr>
          <p:cNvPr id="8" name="그림 7" descr="K-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005" y="2741135"/>
            <a:ext cx="8673737" cy="21145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7939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165" y="10555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228" y="1573724"/>
            <a:ext cx="2328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제품명 클릭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</a:t>
            </a:r>
          </a:p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 상세내역 </a:t>
            </a:r>
          </a:p>
        </p:txBody>
      </p:sp>
      <p:pic>
        <p:nvPicPr>
          <p:cNvPr id="11" name="그림 10" descr="screencapture-192-168-20-93-8181-BMW-item-ItemContent-do-2018-11-06-18_28_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0055" y="330926"/>
            <a:ext cx="5877925" cy="61613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2411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876883"/>
            <a:ext cx="2587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459" y="31913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2.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업무 분담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4483" y="1399591"/>
            <a:ext cx="1240971" cy="503853"/>
          </a:xfrm>
          <a:prstGeom prst="rect">
            <a:avLst/>
          </a:prstGeom>
          <a:solidFill>
            <a:srgbClr val="9E77B8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서동범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4606" y="2015412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1152" y="2149669"/>
            <a:ext cx="1604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팀장</a:t>
            </a:r>
            <a:endParaRPr lang="en-US" altLang="ko-KR" sz="14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게시판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사진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등록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검색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통합</a:t>
            </a:r>
            <a:endParaRPr lang="ko-KR" altLang="en-US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2295" y="1402701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이충수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82418" y="2018522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59697" y="2279779"/>
            <a:ext cx="1604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게시판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사진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등록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수정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,)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통합</a:t>
            </a:r>
            <a:endParaRPr lang="ko-KR" altLang="en-US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94989" y="1393371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정재연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75112" y="2009192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52391" y="2270449"/>
            <a:ext cx="1604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카테고리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리뷰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댓글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등록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검색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통합</a:t>
            </a:r>
            <a:endParaRPr lang="ko-KR" altLang="en-US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06344" y="1393370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김동욱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86467" y="2009191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997612" y="2287381"/>
            <a:ext cx="1604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관리자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 검색 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등급조정 및 관리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</a:t>
            </a:r>
            <a:endParaRPr lang="en-US" altLang="ko-KR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601" y="3933209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노윤선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9724" y="4549030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67003" y="4810287"/>
            <a:ext cx="1604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제품카테고리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등록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</a:t>
            </a:r>
            <a:endParaRPr lang="ko-KR" altLang="en-US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77413" y="3936319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김인선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357536" y="4552140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534815" y="4796463"/>
            <a:ext cx="1604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제품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성분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등록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검색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</a:t>
            </a:r>
            <a:r>
              <a:rPr lang="ko-KR" altLang="en-US" sz="16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디자인</a:t>
            </a:r>
            <a:endParaRPr lang="en-US" altLang="ko-KR" sz="1600" dirty="0" smtClean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  <a:p>
            <a:pPr algn="ctr"/>
            <a:endParaRPr lang="ko-KR" altLang="en-US" sz="1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70107" y="3926989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홍원규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50230" y="4542810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727509" y="4804067"/>
            <a:ext cx="1738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가입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회원정보수정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회원탈퇴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통합</a:t>
            </a:r>
            <a:endParaRPr lang="ko-KR" altLang="en-US" sz="1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81462" y="3926988"/>
            <a:ext cx="1240971" cy="503853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김지우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1585" y="4542809"/>
            <a:ext cx="2052734" cy="1147666"/>
          </a:xfrm>
          <a:prstGeom prst="rect">
            <a:avLst/>
          </a:prstGeom>
          <a:noFill/>
          <a:ln>
            <a:solidFill>
              <a:schemeClr val="bg1">
                <a:alpha val="4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38864" y="4804066"/>
            <a:ext cx="1604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회원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아이디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비밀번호 찾기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로그인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)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X모던고딕RoundB" pitchFamily="18" charset="-127"/>
                <a:ea typeface="DX모던고딕RoundB" pitchFamily="18" charset="-127"/>
              </a:rPr>
              <a:t>및 디자인</a:t>
            </a:r>
            <a:endParaRPr lang="ko-KR" altLang="en-US" sz="16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X모던고딕RoundB" pitchFamily="18" charset="-127"/>
              <a:ea typeface="DX모던고딕Round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165" y="10555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228" y="1573724"/>
            <a:ext cx="23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제품상세내역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screencapture-192-168-20-93-8181-BMW-item-ItemContent-do-2018-11-06-19_13_16.png"/>
          <p:cNvPicPr>
            <a:picLocks noChangeAspect="1"/>
          </p:cNvPicPr>
          <p:nvPr/>
        </p:nvPicPr>
        <p:blipFill>
          <a:blip r:embed="rId2" cstate="print"/>
          <a:srcRect l="-113" t="20317" b="23048"/>
          <a:stretch>
            <a:fillRect/>
          </a:stretch>
        </p:blipFill>
        <p:spPr>
          <a:xfrm>
            <a:off x="3596157" y="810623"/>
            <a:ext cx="5201838" cy="3884023"/>
          </a:xfrm>
          <a:prstGeom prst="rect">
            <a:avLst/>
          </a:prstGeom>
        </p:spPr>
      </p:pic>
      <p:pic>
        <p:nvPicPr>
          <p:cNvPr id="14" name="그림 13" descr="K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5887" y="5295354"/>
            <a:ext cx="3152775" cy="952500"/>
          </a:xfrm>
          <a:prstGeom prst="rect">
            <a:avLst/>
          </a:prstGeom>
        </p:spPr>
      </p:pic>
      <p:pic>
        <p:nvPicPr>
          <p:cNvPr id="15" name="그림 14" descr="K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3520" y="5288601"/>
            <a:ext cx="3152775" cy="9525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22800" y="3911600"/>
            <a:ext cx="567266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</p:cNvCxnSpPr>
          <p:nvPr/>
        </p:nvCxnSpPr>
        <p:spPr>
          <a:xfrm flipH="1">
            <a:off x="3429001" y="4199467"/>
            <a:ext cx="1477432" cy="1253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773586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685" y="402420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063" y="990250"/>
            <a:ext cx="23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리뷰 리스트</a:t>
            </a:r>
          </a:p>
        </p:txBody>
      </p:sp>
      <p:pic>
        <p:nvPicPr>
          <p:cNvPr id="11" name="그림 10" descr="screencapture-192-168-20-93-8181-BMW-item-ItemContent-do-2018-11-06-19_13_16.png"/>
          <p:cNvPicPr>
            <a:picLocks noChangeAspect="1"/>
          </p:cNvPicPr>
          <p:nvPr/>
        </p:nvPicPr>
        <p:blipFill>
          <a:blip r:embed="rId2" cstate="print"/>
          <a:srcRect l="-113" t="79174" b="2921"/>
          <a:stretch>
            <a:fillRect/>
          </a:stretch>
        </p:blipFill>
        <p:spPr>
          <a:xfrm>
            <a:off x="163013" y="2569030"/>
            <a:ext cx="8891075" cy="20987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49982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7394" y="376294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061" y="1059919"/>
            <a:ext cx="23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리뷰 상세내용</a:t>
            </a:r>
          </a:p>
        </p:txBody>
      </p:sp>
      <p:pic>
        <p:nvPicPr>
          <p:cNvPr id="8" name="그림 7" descr="screencapture-192-168-20-93-8181-BMW-item-ItemReviewContent-do-2018-11-06-19_14_41.png"/>
          <p:cNvPicPr>
            <a:picLocks noChangeAspect="1"/>
          </p:cNvPicPr>
          <p:nvPr/>
        </p:nvPicPr>
        <p:blipFill>
          <a:blip r:embed="rId2" cstate="print"/>
          <a:srcRect t="19077" b="3675"/>
          <a:stretch>
            <a:fillRect/>
          </a:stretch>
        </p:blipFill>
        <p:spPr>
          <a:xfrm>
            <a:off x="2673531" y="1093247"/>
            <a:ext cx="5895704" cy="54305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997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7394" y="376294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061" y="1059919"/>
            <a:ext cx="23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리뷰 수정페이지</a:t>
            </a:r>
          </a:p>
        </p:txBody>
      </p:sp>
      <p:pic>
        <p:nvPicPr>
          <p:cNvPr id="12" name="그림 11" descr="K-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0982" y="1088747"/>
            <a:ext cx="6395477" cy="5442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3708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11.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7394" y="376294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061" y="1059919"/>
            <a:ext cx="23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리뷰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댓글쓰기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기능</a:t>
            </a:r>
          </a:p>
        </p:txBody>
      </p:sp>
      <p:pic>
        <p:nvPicPr>
          <p:cNvPr id="8" name="그림 7" descr="screencapture-192-168-20-93-8181-BMW-item-ItemReviewContent-do-2018-11-06-19_15_15.png"/>
          <p:cNvPicPr>
            <a:picLocks noChangeAspect="1"/>
          </p:cNvPicPr>
          <p:nvPr/>
        </p:nvPicPr>
        <p:blipFill>
          <a:blip r:embed="rId2" cstate="print"/>
          <a:srcRect t="17650" b="4127"/>
          <a:stretch>
            <a:fillRect/>
          </a:stretch>
        </p:blipFill>
        <p:spPr>
          <a:xfrm>
            <a:off x="3287590" y="1097280"/>
            <a:ext cx="5146556" cy="536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50439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12.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668" y="1003311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935" y="1547492"/>
            <a:ext cx="2328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브랜드리스트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클릭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브랜드별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제품 리스트로 이동</a:t>
            </a:r>
          </a:p>
        </p:txBody>
      </p:sp>
      <p:pic>
        <p:nvPicPr>
          <p:cNvPr id="8" name="그림 7" descr="로고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2555" y="1117600"/>
            <a:ext cx="5665673" cy="5740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28778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12.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3519" y="393711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185" y="1007668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브랜드리스트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클릭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브랜드별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제품 리스트로 이동</a:t>
            </a:r>
          </a:p>
        </p:txBody>
      </p:sp>
      <p:pic>
        <p:nvPicPr>
          <p:cNvPr id="11" name="그림 10" descr="제품명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4800" y="1595316"/>
            <a:ext cx="6039776" cy="52626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3380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12.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3519" y="393711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185" y="1007668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브랜드리스트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클릭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브랜드별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제품 리스트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제품상세내역</a:t>
            </a:r>
          </a:p>
        </p:txBody>
      </p:sp>
      <p:pic>
        <p:nvPicPr>
          <p:cNvPr id="8" name="그림 7" descr="리뷰 스크랩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5017" y="1600200"/>
            <a:ext cx="5700958" cy="5257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07821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999" y="1055564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페이지</a:t>
            </a:r>
          </a:p>
        </p:txBody>
      </p:sp>
      <p:pic>
        <p:nvPicPr>
          <p:cNvPr id="8" name="그림 7" descr="screencapture-localhost-8181-BMW-board-SDBWebzineMain-do-2018-11-06-16_59_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1741" y="0"/>
            <a:ext cx="550908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8315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0936" y="376296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웹진페이지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85" y="1007668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</a:t>
            </a:r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게시글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내용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108" y="1577196"/>
            <a:ext cx="6975566" cy="51027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0928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eclipse_ide_icon_and_windows_8_8_1_start_tiles_by_mgbeach-d91ydkn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241A46"/>
              </a:clrFrom>
              <a:clrTo>
                <a:srgbClr val="241A46">
                  <a:alpha val="0"/>
                </a:srgbClr>
              </a:clrTo>
            </a:clrChange>
          </a:blip>
          <a:srcRect l="35275"/>
          <a:stretch>
            <a:fillRect/>
          </a:stretch>
        </p:blipFill>
        <p:spPr>
          <a:xfrm>
            <a:off x="3455582" y="2990850"/>
            <a:ext cx="3487479" cy="19224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876883"/>
            <a:ext cx="2587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459" y="31913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개발환경</a:t>
            </a:r>
          </a:p>
        </p:txBody>
      </p:sp>
      <p:pic>
        <p:nvPicPr>
          <p:cNvPr id="17" name="그림 16" descr="aja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490" y="3116424"/>
            <a:ext cx="2462146" cy="1181830"/>
          </a:xfrm>
          <a:prstGeom prst="rect">
            <a:avLst/>
          </a:prstGeom>
        </p:spPr>
      </p:pic>
      <p:pic>
        <p:nvPicPr>
          <p:cNvPr id="18" name="그림 1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891" y="4114800"/>
            <a:ext cx="1424909" cy="2612571"/>
          </a:xfrm>
          <a:prstGeom prst="rect">
            <a:avLst/>
          </a:prstGeom>
        </p:spPr>
      </p:pic>
      <p:pic>
        <p:nvPicPr>
          <p:cNvPr id="19" name="그림 18" descr="1_lJ32Bl-lHWmNMUSiSq17gQ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3064" y="4758970"/>
            <a:ext cx="2400936" cy="1855269"/>
          </a:xfrm>
          <a:prstGeom prst="rect">
            <a:avLst/>
          </a:prstGeom>
        </p:spPr>
      </p:pic>
      <p:pic>
        <p:nvPicPr>
          <p:cNvPr id="20" name="그림 19" descr="javaServletJs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004" y="4975744"/>
            <a:ext cx="2739118" cy="1695644"/>
          </a:xfrm>
          <a:prstGeom prst="rect">
            <a:avLst/>
          </a:prstGeom>
        </p:spPr>
      </p:pic>
      <p:pic>
        <p:nvPicPr>
          <p:cNvPr id="21" name="그림 20" descr="oracle-database-logo-780BE0C820-seeklogo.co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49539" y="1539063"/>
            <a:ext cx="2857899" cy="1409897"/>
          </a:xfrm>
          <a:prstGeom prst="rect">
            <a:avLst/>
          </a:prstGeom>
        </p:spPr>
      </p:pic>
      <p:pic>
        <p:nvPicPr>
          <p:cNvPr id="22" name="그림 21" descr="Javascript-shiel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5201" y="3671953"/>
            <a:ext cx="1329612" cy="1329612"/>
          </a:xfrm>
          <a:prstGeom prst="rect">
            <a:avLst/>
          </a:prstGeom>
        </p:spPr>
      </p:pic>
      <p:pic>
        <p:nvPicPr>
          <p:cNvPr id="23" name="그림 22" descr="JQuery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665" y="1203649"/>
            <a:ext cx="3029340" cy="2272005"/>
          </a:xfrm>
          <a:prstGeom prst="rect">
            <a:avLst/>
          </a:prstGeom>
        </p:spPr>
      </p:pic>
      <p:pic>
        <p:nvPicPr>
          <p:cNvPr id="24" name="그림 23" descr="kisspng-apache-tomcat-apache-http-server-computer-servers-5b2abc9fa83e78.555237181529527455689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1663" y="1371600"/>
            <a:ext cx="2822318" cy="1943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0936" y="376296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웹진페이지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7" name="그림 6" descr="K-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451" y="1731306"/>
            <a:ext cx="8326645" cy="4852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185" y="1007668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관리자 로그인 시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‘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리스트보기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버튼 생성</a:t>
            </a:r>
          </a:p>
        </p:txBody>
      </p:sp>
    </p:spTree>
    <p:extLst>
      <p:ext uri="{BB962C8B-B14F-4D97-AF65-F5344CB8AC3E}">
        <p14:creationId xmlns="" xmlns:p14="http://schemas.microsoft.com/office/powerpoint/2010/main" val="425072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0936" y="376296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웹진페이지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85" y="1007668"/>
            <a:ext cx="8842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관리자 로그인 시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‘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리스트보기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버튼 생성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‘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웹진리스트보기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클릭 후 리스트</a:t>
            </a:r>
          </a:p>
        </p:txBody>
      </p:sp>
      <p:pic>
        <p:nvPicPr>
          <p:cNvPr id="8" name="그림 7" descr="K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99103"/>
            <a:ext cx="9144000" cy="36699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6045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13.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0936" y="376296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웹진페이지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85" y="1007668"/>
            <a:ext cx="8842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 글쓰기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r>
              <a:rPr lang="en-US" altLang="ko-KR" sz="32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</a:t>
            </a:r>
            <a:r>
              <a:rPr lang="ko-KR" altLang="en-US" sz="32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게시판글쓰기에서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웹진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설정 후 작성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.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7" name="그림 6" descr="K-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19337"/>
            <a:ext cx="9144000" cy="44829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83386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48DD66-734C-40BD-83F4-234B249AF7BC}"/>
              </a:ext>
            </a:extLst>
          </p:cNvPr>
          <p:cNvSpPr txBox="1"/>
          <p:nvPr/>
        </p:nvSpPr>
        <p:spPr>
          <a:xfrm>
            <a:off x="207459" y="1508826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 테이블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리스트</a:t>
            </a:r>
          </a:p>
        </p:txBody>
      </p:sp>
      <p:pic>
        <p:nvPicPr>
          <p:cNvPr id="12" name="그림 11" descr="자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32365"/>
            <a:ext cx="9144000" cy="43488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 카테고리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E09ECB4-09EF-4D9C-A1B3-650D48A90025}"/>
              </a:ext>
            </a:extLst>
          </p:cNvPr>
          <p:cNvSpPr txBox="1"/>
          <p:nvPr/>
        </p:nvSpPr>
        <p:spPr>
          <a:xfrm>
            <a:off x="94230" y="1141664"/>
            <a:ext cx="8842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 카테고리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: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자유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정보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Q&amp;A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1" name="그림 10" descr="Qn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601" y="1189516"/>
            <a:ext cx="6443132" cy="2766459"/>
          </a:xfrm>
          <a:prstGeom prst="rect">
            <a:avLst/>
          </a:prstGeom>
        </p:spPr>
      </p:pic>
      <p:pic>
        <p:nvPicPr>
          <p:cNvPr id="12" name="그림 11" descr="정보게시판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7675" y="4080933"/>
            <a:ext cx="6476925" cy="27770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</a:t>
            </a:r>
          </a:p>
        </p:txBody>
      </p:sp>
      <p:pic>
        <p:nvPicPr>
          <p:cNvPr id="5" name="그림 4" descr="K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66" y="2385100"/>
            <a:ext cx="8365067" cy="416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300EC3-85E5-4E11-BD8C-2A5336961C12}"/>
              </a:ext>
            </a:extLst>
          </p:cNvPr>
          <p:cNvSpPr txBox="1"/>
          <p:nvPr/>
        </p:nvSpPr>
        <p:spPr>
          <a:xfrm>
            <a:off x="207459" y="1508826"/>
            <a:ext cx="884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게시글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내용 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480B90A-6BB8-46E3-9742-6C654CE92AD2}"/>
              </a:ext>
            </a:extLst>
          </p:cNvPr>
          <p:cNvSpPr/>
          <p:nvPr/>
        </p:nvSpPr>
        <p:spPr>
          <a:xfrm>
            <a:off x="7457243" y="5033640"/>
            <a:ext cx="1091953" cy="4350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K-1.png">
            <a:extLst>
              <a:ext uri="{FF2B5EF4-FFF2-40B4-BE49-F238E27FC236}">
                <a16:creationId xmlns="" xmlns:a16="http://schemas.microsoft.com/office/drawing/2014/main" id="{28D23E09-A1A2-43E8-86F1-B862930862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7465" y="484037"/>
            <a:ext cx="4781550" cy="16764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CE44D904-09E2-4940-942B-E1D72D6433B6}"/>
              </a:ext>
            </a:extLst>
          </p:cNvPr>
          <p:cNvCxnSpPr/>
          <p:nvPr/>
        </p:nvCxnSpPr>
        <p:spPr>
          <a:xfrm flipH="1" flipV="1">
            <a:off x="7057748" y="1890944"/>
            <a:ext cx="719091" cy="31426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</a:t>
            </a:r>
          </a:p>
        </p:txBody>
      </p:sp>
      <p:pic>
        <p:nvPicPr>
          <p:cNvPr id="7" name="그림 6" descr="K-5.png">
            <a:extLst>
              <a:ext uri="{FF2B5EF4-FFF2-40B4-BE49-F238E27FC236}">
                <a16:creationId xmlns="" xmlns:a16="http://schemas.microsoft.com/office/drawing/2014/main" id="{F6007F8F-B23E-4242-ABCA-C2AF3E7C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72442"/>
          <a:stretch/>
        </p:blipFill>
        <p:spPr>
          <a:xfrm>
            <a:off x="1708163" y="1211504"/>
            <a:ext cx="6695026" cy="1020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4154DF7-F38B-4402-9EE4-A7F61195EADD}"/>
              </a:ext>
            </a:extLst>
          </p:cNvPr>
          <p:cNvSpPr txBox="1"/>
          <p:nvPr/>
        </p:nvSpPr>
        <p:spPr>
          <a:xfrm>
            <a:off x="378772" y="1429211"/>
            <a:ext cx="1443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댓글쓰기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1" name="그림 10" descr="K-7.png">
            <a:extLst>
              <a:ext uri="{FF2B5EF4-FFF2-40B4-BE49-F238E27FC236}">
                <a16:creationId xmlns="" xmlns:a16="http://schemas.microsoft.com/office/drawing/2014/main" id="{BB2FF040-A3BC-4408-B92C-135313FE33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66934" b="2300"/>
          <a:stretch/>
        </p:blipFill>
        <p:spPr>
          <a:xfrm>
            <a:off x="1743166" y="4272981"/>
            <a:ext cx="6940905" cy="127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0B2758C-D846-4CB9-A5EB-82A59102F98B}"/>
              </a:ext>
            </a:extLst>
          </p:cNvPr>
          <p:cNvSpPr txBox="1"/>
          <p:nvPr/>
        </p:nvSpPr>
        <p:spPr>
          <a:xfrm>
            <a:off x="299378" y="4536500"/>
            <a:ext cx="1443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댓글수정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3" name="그림 12" descr="K-6.png">
            <a:extLst>
              <a:ext uri="{FF2B5EF4-FFF2-40B4-BE49-F238E27FC236}">
                <a16:creationId xmlns="" xmlns:a16="http://schemas.microsoft.com/office/drawing/2014/main" id="{B80FF6A4-B854-4768-86C7-C2F67E1828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67538"/>
          <a:stretch/>
        </p:blipFill>
        <p:spPr>
          <a:xfrm>
            <a:off x="1708163" y="2593417"/>
            <a:ext cx="6733099" cy="1278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FD08A64-25EE-4764-BC5F-77751052533B}"/>
              </a:ext>
            </a:extLst>
          </p:cNvPr>
          <p:cNvSpPr txBox="1"/>
          <p:nvPr/>
        </p:nvSpPr>
        <p:spPr>
          <a:xfrm>
            <a:off x="62144" y="2851096"/>
            <a:ext cx="176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댓글쓰기 완료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게시판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931F04D-DCEE-48A4-A1C9-5DB6294A2AA3}"/>
              </a:ext>
            </a:extLst>
          </p:cNvPr>
          <p:cNvSpPr txBox="1"/>
          <p:nvPr/>
        </p:nvSpPr>
        <p:spPr>
          <a:xfrm>
            <a:off x="282129" y="2498975"/>
            <a:ext cx="1443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댓글보기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4" name="그림 13" descr="K-10.png">
            <a:extLst>
              <a:ext uri="{FF2B5EF4-FFF2-40B4-BE49-F238E27FC236}">
                <a16:creationId xmlns="" xmlns:a16="http://schemas.microsoft.com/office/drawing/2014/main" id="{27480E3E-A8E2-4843-BACB-8CB7DF3A26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347" y="1737217"/>
            <a:ext cx="7386221" cy="2330388"/>
          </a:xfrm>
          <a:prstGeom prst="rect">
            <a:avLst/>
          </a:prstGeom>
        </p:spPr>
      </p:pic>
      <p:pic>
        <p:nvPicPr>
          <p:cNvPr id="15" name="그림 14" descr="K-11.png">
            <a:extLst>
              <a:ext uri="{FF2B5EF4-FFF2-40B4-BE49-F238E27FC236}">
                <a16:creationId xmlns="" xmlns:a16="http://schemas.microsoft.com/office/drawing/2014/main" id="{42A41F1C-E2A8-456A-B249-C877C696B4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347" y="4882453"/>
            <a:ext cx="7386221" cy="784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F2AA4B7-5BC7-41D0-907D-1C0850B52C77}"/>
              </a:ext>
            </a:extLst>
          </p:cNvPr>
          <p:cNvSpPr txBox="1"/>
          <p:nvPr/>
        </p:nvSpPr>
        <p:spPr>
          <a:xfrm>
            <a:off x="282129" y="4904886"/>
            <a:ext cx="1443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댓글숨기기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48EFBE9-7185-453C-BC4B-2E9ED8F25FD2}"/>
              </a:ext>
            </a:extLst>
          </p:cNvPr>
          <p:cNvSpPr/>
          <p:nvPr/>
        </p:nvSpPr>
        <p:spPr>
          <a:xfrm>
            <a:off x="2239348" y="1970842"/>
            <a:ext cx="610384" cy="36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14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</a:t>
            </a:r>
          </a:p>
        </p:txBody>
      </p:sp>
      <p:pic>
        <p:nvPicPr>
          <p:cNvPr id="5" name="그림 4" descr="K-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233" y="1849885"/>
            <a:ext cx="8881533" cy="4459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D489EF3-B6A5-4331-ADA6-E25CE3D204D7}"/>
              </a:ext>
            </a:extLst>
          </p:cNvPr>
          <p:cNvSpPr txBox="1"/>
          <p:nvPr/>
        </p:nvSpPr>
        <p:spPr>
          <a:xfrm>
            <a:off x="3074948" y="433777"/>
            <a:ext cx="131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글쓰기 </a:t>
            </a:r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pic>
        <p:nvPicPr>
          <p:cNvPr id="9" name="그림 8" descr="K-34.png"/>
          <p:cNvPicPr>
            <a:picLocks noChangeAspect="1"/>
          </p:cNvPicPr>
          <p:nvPr/>
        </p:nvPicPr>
        <p:blipFill rotWithShape="1">
          <a:blip r:embed="rId2" cstate="print"/>
          <a:srcRect t="79675"/>
          <a:stretch/>
        </p:blipFill>
        <p:spPr>
          <a:xfrm>
            <a:off x="519703" y="2778711"/>
            <a:ext cx="8353168" cy="1026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A23B78C-2EEF-42F8-B3D1-04DF956E0D7E}"/>
              </a:ext>
            </a:extLst>
          </p:cNvPr>
          <p:cNvSpPr txBox="1"/>
          <p:nvPr/>
        </p:nvSpPr>
        <p:spPr>
          <a:xfrm>
            <a:off x="2539411" y="433777"/>
            <a:ext cx="379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기능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31486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76883"/>
            <a:ext cx="3505200" cy="619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459" y="319134"/>
            <a:ext cx="394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4.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프로젝트 제공기능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79918" y="1397000"/>
          <a:ext cx="8444205" cy="5041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00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19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2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상세내용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06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회원가입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회원탈퇴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로그인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로그아웃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아이디 찾기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비밀번호 찾기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마이페이지</a:t>
                      </a:r>
                      <a:endParaRPr lang="ko-KR" altLang="en-US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사용자로부터 </a:t>
                      </a:r>
                      <a:r>
                        <a:rPr lang="ko-KR" altLang="en-US" sz="140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입력받는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 정보 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: ID, PW, 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이름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전화번호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주소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EMAIL,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질문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답변</a:t>
                      </a:r>
                      <a:endParaRPr lang="en-US" altLang="ko-KR" sz="14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탈퇴시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필요한 정보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: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 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PW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아이디찾기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: 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회원가입시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작성한 질문과 답변으로 찾기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비밀번호 찾기 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: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아이디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질문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답변으로 찾기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마이페이지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: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내가 쓴 리뷰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댓글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스크랩 확인기능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회원정보수정 기능</a:t>
                      </a:r>
                      <a:endParaRPr lang="en-US" altLang="ko-KR" sz="14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70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제품리스트 검색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제품리스트 페이지에서 제품 검색 가능</a:t>
                      </a:r>
                      <a:endParaRPr lang="en-US" altLang="ko-KR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31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게시판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작성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25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tabLst>
                          <a:tab pos="895350" algn="l"/>
                        </a:tabLst>
                      </a:pP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자유게시판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정보게시판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</a:t>
                      </a:r>
                      <a:r>
                        <a:rPr lang="en-US" altLang="ko-KR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Q&amp;A 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카테고리 제공</a:t>
                      </a:r>
                      <a:endParaRPr lang="ko-KR" altLang="en-US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회원리스트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11" name="그림 10" descr="K-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989" y="1437775"/>
            <a:ext cx="8452022" cy="4674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9074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회원리스트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1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989" y="1577247"/>
            <a:ext cx="8452022" cy="404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EC0E8B-5078-4003-A7B3-8F0C74194C30}"/>
              </a:ext>
            </a:extLst>
          </p:cNvPr>
          <p:cNvSpPr txBox="1"/>
          <p:nvPr/>
        </p:nvSpPr>
        <p:spPr>
          <a:xfrm>
            <a:off x="4829452" y="992472"/>
            <a:ext cx="396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회원의 아이디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이름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주소 검색 가능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65537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회원리스트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2 (2).png"/>
          <p:cNvPicPr>
            <a:picLocks noChangeAspect="1"/>
          </p:cNvPicPr>
          <p:nvPr/>
        </p:nvPicPr>
        <p:blipFill>
          <a:blip r:embed="rId2" cstate="print"/>
          <a:srcRect b="26648"/>
          <a:stretch>
            <a:fillRect/>
          </a:stretch>
        </p:blipFill>
        <p:spPr>
          <a:xfrm>
            <a:off x="568411" y="1403727"/>
            <a:ext cx="8007178" cy="2814046"/>
          </a:xfrm>
          <a:prstGeom prst="rect">
            <a:avLst/>
          </a:prstGeom>
        </p:spPr>
      </p:pic>
      <p:pic>
        <p:nvPicPr>
          <p:cNvPr id="11" name="그림 10" descr="K-3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368" y="4473320"/>
            <a:ext cx="8007178" cy="2203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869F69A-FAF5-4631-8A61-07DF7FB12515}"/>
              </a:ext>
            </a:extLst>
          </p:cNvPr>
          <p:cNvSpPr txBox="1"/>
          <p:nvPr/>
        </p:nvSpPr>
        <p:spPr>
          <a:xfrm>
            <a:off x="5521911" y="832642"/>
            <a:ext cx="323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‘</a:t>
            </a:r>
            <a:r>
              <a:rPr lang="en-US" altLang="ko-KR" sz="3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qwe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’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로 검색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후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결과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75775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회원리스트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1.png"/>
          <p:cNvPicPr>
            <a:picLocks noChangeAspect="1"/>
          </p:cNvPicPr>
          <p:nvPr/>
        </p:nvPicPr>
        <p:blipFill>
          <a:blip r:embed="rId2" cstate="print"/>
          <a:srcRect l="20855" r="25648"/>
          <a:stretch>
            <a:fillRect/>
          </a:stretch>
        </p:blipFill>
        <p:spPr>
          <a:xfrm>
            <a:off x="5206314" y="929079"/>
            <a:ext cx="3402228" cy="1996816"/>
          </a:xfrm>
          <a:prstGeom prst="rect">
            <a:avLst/>
          </a:prstGeom>
        </p:spPr>
      </p:pic>
      <p:pic>
        <p:nvPicPr>
          <p:cNvPr id="12" name="그림 11" descr="K-2.png"/>
          <p:cNvPicPr>
            <a:picLocks noChangeAspect="1"/>
          </p:cNvPicPr>
          <p:nvPr/>
        </p:nvPicPr>
        <p:blipFill>
          <a:blip r:embed="rId3" cstate="print"/>
          <a:srcRect l="20698" r="25416"/>
          <a:stretch>
            <a:fillRect/>
          </a:stretch>
        </p:blipFill>
        <p:spPr>
          <a:xfrm>
            <a:off x="5206314" y="3124459"/>
            <a:ext cx="3426941" cy="1996816"/>
          </a:xfrm>
          <a:prstGeom prst="rect">
            <a:avLst/>
          </a:prstGeom>
        </p:spPr>
      </p:pic>
      <p:pic>
        <p:nvPicPr>
          <p:cNvPr id="13" name="그림 12" descr="K-3.png"/>
          <p:cNvPicPr>
            <a:picLocks noChangeAspect="1"/>
          </p:cNvPicPr>
          <p:nvPr/>
        </p:nvPicPr>
        <p:blipFill>
          <a:blip r:embed="rId4" cstate="print"/>
          <a:srcRect l="13806" r="15857" b="30735"/>
          <a:stretch>
            <a:fillRect/>
          </a:stretch>
        </p:blipFill>
        <p:spPr>
          <a:xfrm>
            <a:off x="4160109" y="5271476"/>
            <a:ext cx="4473146" cy="1383097"/>
          </a:xfrm>
          <a:prstGeom prst="rect">
            <a:avLst/>
          </a:prstGeom>
        </p:spPr>
      </p:pic>
      <p:pic>
        <p:nvPicPr>
          <p:cNvPr id="8" name="그림 7" descr="K-35.png">
            <a:extLst>
              <a:ext uri="{FF2B5EF4-FFF2-40B4-BE49-F238E27FC236}">
                <a16:creationId xmlns="" xmlns:a16="http://schemas.microsoft.com/office/drawing/2014/main" id="{5BAB087E-EF13-4361-837F-52EC3951D9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51170" t="18323" r="11139" b="8178"/>
          <a:stretch/>
        </p:blipFill>
        <p:spPr>
          <a:xfrm>
            <a:off x="427569" y="1835817"/>
            <a:ext cx="3185644" cy="34356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33ACBB9-48EB-4F0F-8E86-D570E147BC83}"/>
              </a:ext>
            </a:extLst>
          </p:cNvPr>
          <p:cNvSpPr/>
          <p:nvPr/>
        </p:nvSpPr>
        <p:spPr>
          <a:xfrm>
            <a:off x="1418261" y="2646922"/>
            <a:ext cx="1080901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DE712F66-D833-411A-B74F-28A63FE22277}"/>
              </a:ext>
            </a:extLst>
          </p:cNvPr>
          <p:cNvCxnSpPr/>
          <p:nvPr/>
        </p:nvCxnSpPr>
        <p:spPr>
          <a:xfrm flipV="1">
            <a:off x="2583402" y="2139518"/>
            <a:ext cx="4145872" cy="786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7ADDAD31-9E47-4599-ADA8-34994F1F479B}"/>
              </a:ext>
            </a:extLst>
          </p:cNvPr>
          <p:cNvCxnSpPr/>
          <p:nvPr/>
        </p:nvCxnSpPr>
        <p:spPr>
          <a:xfrm>
            <a:off x="7056548" y="2805344"/>
            <a:ext cx="0" cy="1003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40143198-BE34-4A6B-ACFD-3EB4E599B99F}"/>
              </a:ext>
            </a:extLst>
          </p:cNvPr>
          <p:cNvCxnSpPr>
            <a:cxnSpLocks/>
          </p:cNvCxnSpPr>
          <p:nvPr/>
        </p:nvCxnSpPr>
        <p:spPr>
          <a:xfrm>
            <a:off x="6356692" y="4866443"/>
            <a:ext cx="0" cy="682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2919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57" y="977807"/>
            <a:ext cx="178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</a:t>
            </a:r>
          </a:p>
          <a:p>
            <a:r>
              <a:rPr lang="en-US" altLang="ko-KR" sz="4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</a:t>
            </a:r>
            <a:r>
              <a:rPr lang="ko-KR" altLang="en-US" sz="4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제품등록</a:t>
            </a:r>
          </a:p>
        </p:txBody>
      </p:sp>
      <p:pic>
        <p:nvPicPr>
          <p:cNvPr id="6" name="그림 5" descr="K-43.png"/>
          <p:cNvPicPr>
            <a:picLocks noChangeAspect="1"/>
          </p:cNvPicPr>
          <p:nvPr/>
        </p:nvPicPr>
        <p:blipFill>
          <a:blip r:embed="rId2" cstate="print"/>
          <a:srcRect l="3039" r="7594"/>
          <a:stretch>
            <a:fillRect/>
          </a:stretch>
        </p:blipFill>
        <p:spPr>
          <a:xfrm>
            <a:off x="2117123" y="1145058"/>
            <a:ext cx="6689124" cy="54452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26472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4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892" y="1361611"/>
            <a:ext cx="8320216" cy="51397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943D906-EB87-4C6F-A77D-782A098C61F0}"/>
              </a:ext>
            </a:extLst>
          </p:cNvPr>
          <p:cNvSpPr/>
          <p:nvPr/>
        </p:nvSpPr>
        <p:spPr>
          <a:xfrm>
            <a:off x="2015231" y="4218270"/>
            <a:ext cx="773833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8F9EBFB-5F66-481A-A46F-CA010A0B4155}"/>
              </a:ext>
            </a:extLst>
          </p:cNvPr>
          <p:cNvSpPr/>
          <p:nvPr/>
        </p:nvSpPr>
        <p:spPr>
          <a:xfrm>
            <a:off x="4733277" y="2479726"/>
            <a:ext cx="773833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BD68AB8-C681-4065-ABF5-3289E332C453}"/>
              </a:ext>
            </a:extLst>
          </p:cNvPr>
          <p:cNvSpPr txBox="1"/>
          <p:nvPr/>
        </p:nvSpPr>
        <p:spPr>
          <a:xfrm>
            <a:off x="4572000" y="445963"/>
            <a:ext cx="2470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새로운 성분등록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3052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4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2464" y="1241409"/>
            <a:ext cx="7282249" cy="5285030"/>
          </a:xfrm>
          <a:prstGeom prst="rect">
            <a:avLst/>
          </a:prstGeom>
        </p:spPr>
      </p:pic>
      <p:pic>
        <p:nvPicPr>
          <p:cNvPr id="11" name="그림 10" descr="K-50.png"/>
          <p:cNvPicPr>
            <a:picLocks noChangeAspect="1"/>
          </p:cNvPicPr>
          <p:nvPr/>
        </p:nvPicPr>
        <p:blipFill>
          <a:blip r:embed="rId3" cstate="print"/>
          <a:srcRect l="53334" t="12384" r="10448" b="73376"/>
          <a:stretch>
            <a:fillRect/>
          </a:stretch>
        </p:blipFill>
        <p:spPr>
          <a:xfrm>
            <a:off x="5609967" y="3616412"/>
            <a:ext cx="3146854" cy="8979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273069A-E04E-4BD9-AF0E-4A3195AC11E0}"/>
              </a:ext>
            </a:extLst>
          </p:cNvPr>
          <p:cNvSpPr/>
          <p:nvPr/>
        </p:nvSpPr>
        <p:spPr>
          <a:xfrm>
            <a:off x="3986074" y="3426230"/>
            <a:ext cx="585926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0849650D-8D9E-4F63-82DF-9BA6C0413A9C}"/>
              </a:ext>
            </a:extLst>
          </p:cNvPr>
          <p:cNvCxnSpPr/>
          <p:nvPr/>
        </p:nvCxnSpPr>
        <p:spPr>
          <a:xfrm>
            <a:off x="4572000" y="3806594"/>
            <a:ext cx="1189038" cy="436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8C7643-1D8B-4575-BB67-AFC6C41BDBB3}"/>
              </a:ext>
            </a:extLst>
          </p:cNvPr>
          <p:cNvSpPr txBox="1"/>
          <p:nvPr/>
        </p:nvSpPr>
        <p:spPr>
          <a:xfrm>
            <a:off x="4572000" y="445963"/>
            <a:ext cx="2470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새로운 성분등록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5948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제품등록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876" y="1223089"/>
            <a:ext cx="7282248" cy="5285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DEED5C9-5322-4AD8-8200-DF1FF2E83636}"/>
              </a:ext>
            </a:extLst>
          </p:cNvPr>
          <p:cNvSpPr txBox="1"/>
          <p:nvPr/>
        </p:nvSpPr>
        <p:spPr>
          <a:xfrm>
            <a:off x="5113537" y="139073"/>
            <a:ext cx="3488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기존 성분리스트에서 체크하여 제품에 성분을 등록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7607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성분리스트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989" y="1312007"/>
            <a:ext cx="8452022" cy="4514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4252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성분리스트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(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검색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)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8" name="그림 7" descr="K-60.png"/>
          <p:cNvPicPr>
            <a:picLocks noChangeAspect="1"/>
          </p:cNvPicPr>
          <p:nvPr/>
        </p:nvPicPr>
        <p:blipFill>
          <a:blip r:embed="rId2" cstate="print"/>
          <a:srcRect b="39930"/>
          <a:stretch>
            <a:fillRect/>
          </a:stretch>
        </p:blipFill>
        <p:spPr>
          <a:xfrm>
            <a:off x="378941" y="1304893"/>
            <a:ext cx="8386118" cy="2690458"/>
          </a:xfrm>
          <a:prstGeom prst="rect">
            <a:avLst/>
          </a:prstGeom>
        </p:spPr>
      </p:pic>
      <p:pic>
        <p:nvPicPr>
          <p:cNvPr id="11" name="그림 10" descr="K-6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465" y="4315720"/>
            <a:ext cx="8419070" cy="21807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76EB2E9-2D51-4646-82C9-B448EBCDAFF4}"/>
              </a:ext>
            </a:extLst>
          </p:cNvPr>
          <p:cNvSpPr/>
          <p:nvPr/>
        </p:nvSpPr>
        <p:spPr>
          <a:xfrm>
            <a:off x="3568824" y="1988048"/>
            <a:ext cx="585926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BE6EABE-793D-4ED4-AD97-E8386E9E420B}"/>
              </a:ext>
            </a:extLst>
          </p:cNvPr>
          <p:cNvSpPr/>
          <p:nvPr/>
        </p:nvSpPr>
        <p:spPr>
          <a:xfrm>
            <a:off x="2020525" y="5572921"/>
            <a:ext cx="1290845" cy="380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086208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76883"/>
            <a:ext cx="3505200" cy="619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459" y="319134"/>
            <a:ext cx="394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4.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프로젝트 제공기능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01215" y="1480975"/>
          <a:ext cx="8444205" cy="4453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00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198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0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상세내용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4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리뷰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성분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제품정보 하단에 리뷰 테이블 제공</a:t>
                      </a:r>
                      <a:endParaRPr lang="en-US" altLang="ko-KR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제품정보로 제공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4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웹진</a:t>
                      </a:r>
                      <a:endParaRPr lang="ko-KR" altLang="en-US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웹진 등록</a:t>
                      </a:r>
                      <a:r>
                        <a:rPr lang="en-US" altLang="ko-KR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r>
                        <a:rPr lang="en-US" altLang="ko-KR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latin typeface="DX모던고딕RoundB" pitchFamily="18" charset="-127"/>
                          <a:ea typeface="DX모던고딕RoundB" pitchFamily="18" charset="-127"/>
                        </a:rPr>
                        <a:t>뷰티관련</a:t>
                      </a:r>
                      <a:r>
                        <a:rPr lang="ko-KR" altLang="en-US" sz="1400" dirty="0" smtClean="0">
                          <a:latin typeface="DX모던고딕RoundB" pitchFamily="18" charset="-127"/>
                          <a:ea typeface="DX모던고딕RoundB" pitchFamily="18" charset="-127"/>
                        </a:rPr>
                        <a:t> 정보 제공</a:t>
                      </a:r>
                      <a:endParaRPr lang="en-US" altLang="ko-KR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74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 등록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sz="16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성분 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등록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sz="16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카테고리 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등록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sz="16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게시판 등록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수정</a:t>
                      </a:r>
                      <a:r>
                        <a:rPr lang="en-US" altLang="ko-KR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DX모던고딕RoundB" pitchFamily="18" charset="-127"/>
                          <a:ea typeface="DX모던고딕RoundB" pitchFamily="18" charset="-127"/>
                        </a:rPr>
                        <a:t>삭제</a:t>
                      </a:r>
                      <a:endParaRPr lang="en-US" altLang="ko-KR" sz="16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가입승인</a:t>
                      </a:r>
                      <a:endParaRPr lang="en-US" altLang="ko-KR" sz="16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게시판에 대한 전반적인 관리기능</a:t>
                      </a:r>
                      <a:endParaRPr lang="en-US" altLang="ko-KR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</a:t>
                      </a:r>
                      <a:r>
                        <a:rPr lang="en-US" altLang="ko-KR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DX모던고딕RoundB" pitchFamily="18" charset="-127"/>
                          <a:ea typeface="DX모던고딕RoundB" pitchFamily="18" charset="-127"/>
                        </a:rPr>
                        <a:t>성분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페이지 관리기능</a:t>
                      </a:r>
                      <a:endParaRPr lang="en-US" altLang="ko-KR" sz="14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카테고리 관리기능</a:t>
                      </a:r>
                      <a:endParaRPr lang="en-US" altLang="ko-KR" sz="1400" baseline="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회원가입 </a:t>
                      </a:r>
                      <a:r>
                        <a:rPr lang="ko-KR" altLang="en-US" sz="1400" baseline="0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요청시</a:t>
                      </a:r>
                      <a:r>
                        <a:rPr lang="ko-KR" altLang="en-US" sz="1400" baseline="0" dirty="0">
                          <a:latin typeface="DX모던고딕RoundB" pitchFamily="18" charset="-127"/>
                          <a:ea typeface="DX모던고딕RoundB" pitchFamily="18" charset="-127"/>
                        </a:rPr>
                        <a:t> 승인 기능</a:t>
                      </a:r>
                      <a:endParaRPr lang="en-US" altLang="ko-KR" sz="1400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3489" y="445963"/>
            <a:ext cx="425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_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성분등록 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/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조회</a:t>
            </a:r>
            <a:endParaRPr lang="ko-KR" altLang="en-US" sz="4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9" name="그림 8" descr="K-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444" y="3781168"/>
            <a:ext cx="7917503" cy="2923783"/>
          </a:xfrm>
          <a:prstGeom prst="rect">
            <a:avLst/>
          </a:prstGeom>
        </p:spPr>
      </p:pic>
      <p:pic>
        <p:nvPicPr>
          <p:cNvPr id="12" name="그림 11" descr="K-63.png"/>
          <p:cNvPicPr>
            <a:picLocks noChangeAspect="1"/>
          </p:cNvPicPr>
          <p:nvPr/>
        </p:nvPicPr>
        <p:blipFill>
          <a:blip r:embed="rId3" cstate="print"/>
          <a:srcRect r="4376"/>
          <a:stretch>
            <a:fillRect/>
          </a:stretch>
        </p:blipFill>
        <p:spPr>
          <a:xfrm>
            <a:off x="464756" y="1261055"/>
            <a:ext cx="7921363" cy="24446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51607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073" y="962717"/>
            <a:ext cx="2481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ADMIN-</a:t>
            </a:r>
          </a:p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-List</a:t>
            </a:r>
            <a:endParaRPr lang="ko-KR" altLang="en-US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5" name="그림 4" descr="K-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8792" y="445963"/>
            <a:ext cx="6391539" cy="6101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04B2BB3-DF7A-4CFF-93FA-A2C68AAC4170}"/>
              </a:ext>
            </a:extLst>
          </p:cNvPr>
          <p:cNvSpPr txBox="1"/>
          <p:nvPr/>
        </p:nvSpPr>
        <p:spPr>
          <a:xfrm>
            <a:off x="67155" y="3134974"/>
            <a:ext cx="2481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관리자만 사용가능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등록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수정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019C0CA-491C-4A9C-96B2-CFAD1607E84C}"/>
              </a:ext>
            </a:extLst>
          </p:cNvPr>
          <p:cNvSpPr/>
          <p:nvPr/>
        </p:nvSpPr>
        <p:spPr>
          <a:xfrm>
            <a:off x="2779752" y="726165"/>
            <a:ext cx="1001002" cy="372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995785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369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-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 등록하기</a:t>
            </a:r>
          </a:p>
        </p:txBody>
      </p:sp>
      <p:pic>
        <p:nvPicPr>
          <p:cNvPr id="7" name="그림 6" descr="K-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8230" y="1345172"/>
            <a:ext cx="6125616" cy="2083828"/>
          </a:xfrm>
          <a:prstGeom prst="rect">
            <a:avLst/>
          </a:prstGeom>
        </p:spPr>
      </p:pic>
      <p:pic>
        <p:nvPicPr>
          <p:cNvPr id="8" name="그림 7" descr="K-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0666" y="3855661"/>
            <a:ext cx="7458848" cy="26916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0AFF667-12E6-43BF-97B0-CCD05F74341A}"/>
              </a:ext>
            </a:extLst>
          </p:cNvPr>
          <p:cNvSpPr/>
          <p:nvPr/>
        </p:nvSpPr>
        <p:spPr>
          <a:xfrm>
            <a:off x="5932458" y="1837677"/>
            <a:ext cx="1080901" cy="57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C66AF61B-423A-45CA-80BA-AA9717EAEE4C}"/>
              </a:ext>
            </a:extLst>
          </p:cNvPr>
          <p:cNvCxnSpPr/>
          <p:nvPr/>
        </p:nvCxnSpPr>
        <p:spPr>
          <a:xfrm flipH="1">
            <a:off x="3480319" y="2349936"/>
            <a:ext cx="2707417" cy="2071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3A91A91-E0E6-4570-BCE0-549690A4D92A}"/>
              </a:ext>
            </a:extLst>
          </p:cNvPr>
          <p:cNvSpPr txBox="1"/>
          <p:nvPr/>
        </p:nvSpPr>
        <p:spPr>
          <a:xfrm>
            <a:off x="282128" y="2498975"/>
            <a:ext cx="252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추가버튼</a:t>
            </a:r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-&gt;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팝업</a:t>
            </a:r>
            <a:endParaRPr lang="en-US" altLang="ko-KR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0480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340" y="1076786"/>
            <a:ext cx="248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 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카테고리</a:t>
            </a:r>
          </a:p>
        </p:txBody>
      </p:sp>
      <p:pic>
        <p:nvPicPr>
          <p:cNvPr id="5" name="그림 4" descr="K-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9527" y="310667"/>
            <a:ext cx="4509066" cy="2701788"/>
          </a:xfrm>
          <a:prstGeom prst="rect">
            <a:avLst/>
          </a:prstGeom>
        </p:spPr>
      </p:pic>
      <p:pic>
        <p:nvPicPr>
          <p:cNvPr id="11" name="그림 10" descr="K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786" y="3861433"/>
            <a:ext cx="4482548" cy="2685900"/>
          </a:xfrm>
          <a:prstGeom prst="rect">
            <a:avLst/>
          </a:prstGeom>
        </p:spPr>
      </p:pic>
      <p:pic>
        <p:nvPicPr>
          <p:cNvPr id="12" name="그림 11" descr="K-14.png">
            <a:extLst>
              <a:ext uri="{FF2B5EF4-FFF2-40B4-BE49-F238E27FC236}">
                <a16:creationId xmlns="" xmlns:a16="http://schemas.microsoft.com/office/drawing/2014/main" id="{0C71787F-ACCF-4CD8-B0BC-D4B1A3DE0D4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824" y="3013970"/>
            <a:ext cx="4099308" cy="10174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CAB75D8-470A-4FD2-B1DD-A8BFE81AD004}"/>
              </a:ext>
            </a:extLst>
          </p:cNvPr>
          <p:cNvSpPr/>
          <p:nvPr/>
        </p:nvSpPr>
        <p:spPr>
          <a:xfrm>
            <a:off x="3992786" y="2264749"/>
            <a:ext cx="1080901" cy="57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266D2300-D579-4C37-983A-16AD3B969350}"/>
              </a:ext>
            </a:extLst>
          </p:cNvPr>
          <p:cNvCxnSpPr>
            <a:cxnSpLocks/>
          </p:cNvCxnSpPr>
          <p:nvPr/>
        </p:nvCxnSpPr>
        <p:spPr>
          <a:xfrm flipH="1">
            <a:off x="2034987" y="2719662"/>
            <a:ext cx="1944540" cy="775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F1C116D6-577D-417B-BE31-564E82E50FD8}"/>
              </a:ext>
            </a:extLst>
          </p:cNvPr>
          <p:cNvCxnSpPr/>
          <p:nvPr/>
        </p:nvCxnSpPr>
        <p:spPr>
          <a:xfrm>
            <a:off x="3302493" y="3845546"/>
            <a:ext cx="2725445" cy="151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90887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06220"/>
            <a:ext cx="2201333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16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구현화면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9348" y="445963"/>
            <a:ext cx="3149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ADMIN-</a:t>
            </a:r>
            <a:r>
              <a:rPr lang="ko-KR" altLang="en-US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게시판관리</a:t>
            </a:r>
          </a:p>
        </p:txBody>
      </p:sp>
      <p:pic>
        <p:nvPicPr>
          <p:cNvPr id="5" name="그림 4" descr="K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3462"/>
            <a:ext cx="9144000" cy="43510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67083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923154"/>
            <a:ext cx="2587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459" y="310667"/>
            <a:ext cx="300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8.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일정표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1256" y="1259630"/>
          <a:ext cx="8602826" cy="497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2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2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2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54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981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30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30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일정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8~412 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15~19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22~26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29~11/7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DB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DB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데이터수집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회원정보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제품정보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28A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28A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28A9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게시판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694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694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694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관리자페이지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B8A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B8A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DX모던고딕RoundB" pitchFamily="18" charset="-127"/>
                          <a:ea typeface="DX모던고딕RoundB" pitchFamily="18" charset="-127"/>
                        </a:rPr>
                        <a:t>웹디자인</a:t>
                      </a:r>
                      <a:endParaRPr lang="ko-KR" altLang="en-US" dirty="0">
                        <a:latin typeface="DX모던고딕RoundB" pitchFamily="18" charset="-127"/>
                        <a:ea typeface="DX모던고딕RoundB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9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통합</a:t>
                      </a:r>
                      <a:r>
                        <a:rPr lang="en-US" altLang="ko-KR" dirty="0">
                          <a:latin typeface="DX모던고딕RoundB" pitchFamily="18" charset="-127"/>
                          <a:ea typeface="DX모던고딕RoundB" pitchFamily="18" charset="-127"/>
                        </a:rPr>
                        <a:t>/</a:t>
                      </a:r>
                      <a:r>
                        <a:rPr lang="ko-KR" altLang="en-US" dirty="0">
                          <a:latin typeface="DX모던고딕RoundB" pitchFamily="18" charset="-127"/>
                          <a:ea typeface="DX모던고딕RoundB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8CA8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" y="2"/>
            <a:ext cx="9143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0" y="0"/>
            <a:ext cx="4847523" cy="6881127"/>
            <a:chOff x="-5118" y="-9527"/>
            <a:chExt cx="6463364" cy="6881126"/>
          </a:xfrm>
        </p:grpSpPr>
        <p:sp>
          <p:nvSpPr>
            <p:cNvPr id="8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5" name="Заголовок 1"/>
          <p:cNvSpPr txBox="1">
            <a:spLocks/>
          </p:cNvSpPr>
          <p:nvPr/>
        </p:nvSpPr>
        <p:spPr>
          <a:xfrm>
            <a:off x="2412258" y="3259228"/>
            <a:ext cx="4319489" cy="6571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oper Black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Q&amp;A</a:t>
            </a:r>
            <a:endParaRPr lang="en-US" sz="4800" b="1" spc="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oper Black" pitchFamily="18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" y="2"/>
            <a:ext cx="9143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" name="Группа 1"/>
          <p:cNvGrpSpPr/>
          <p:nvPr/>
        </p:nvGrpSpPr>
        <p:grpSpPr>
          <a:xfrm>
            <a:off x="0" y="0"/>
            <a:ext cx="4847523" cy="6881127"/>
            <a:chOff x="-5118" y="-9527"/>
            <a:chExt cx="6463364" cy="6881126"/>
          </a:xfrm>
        </p:grpSpPr>
        <p:sp>
          <p:nvSpPr>
            <p:cNvPr id="8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5" name="Заголовок 1"/>
          <p:cNvSpPr txBox="1">
            <a:spLocks/>
          </p:cNvSpPr>
          <p:nvPr/>
        </p:nvSpPr>
        <p:spPr>
          <a:xfrm>
            <a:off x="2412258" y="3259228"/>
            <a:ext cx="4319489" cy="6571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oper Black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oper Black" pitchFamily="18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277011" y="1727745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482146" y="1777508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752274" y="4929393"/>
            <a:ext cx="986883" cy="0"/>
          </a:xfrm>
          <a:prstGeom prst="straightConnector1">
            <a:avLst/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52274" y="4861253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tvN 즐거운이야기 Bold" pitchFamily="18" charset="-127"/>
                <a:ea typeface="tvN 즐거운이야기 Bold" pitchFamily="18" charset="-127"/>
              </a:rPr>
              <a:t>회원 기능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752274" y="5680935"/>
            <a:ext cx="1011973" cy="0"/>
          </a:xfrm>
          <a:prstGeom prst="straightConnector1">
            <a:avLst/>
          </a:prstGeom>
          <a:ln w="63500">
            <a:solidFill>
              <a:srgbClr val="7A5EE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14950" y="5687989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tvN 즐거운이야기 Bold" pitchFamily="18" charset="-127"/>
                <a:ea typeface="tvN 즐거운이야기 Bold" pitchFamily="18" charset="-127"/>
              </a:rPr>
              <a:t>관리자</a:t>
            </a:r>
            <a:r>
              <a:rPr lang="en-US" altLang="ko-KR" sz="2400" b="1" dirty="0">
                <a:solidFill>
                  <a:schemeClr val="bg1"/>
                </a:solidFill>
                <a:latin typeface="tvN 즐거운이야기 Bold" pitchFamily="18" charset="-127"/>
                <a:ea typeface="tvN 즐거운이야기 Bold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tvN 즐거운이야기 Bold" pitchFamily="18" charset="-127"/>
                <a:ea typeface="tvN 즐거운이야기 Bold" pitchFamily="18" charset="-127"/>
              </a:rPr>
              <a:t>기능</a:t>
            </a:r>
          </a:p>
        </p:txBody>
      </p:sp>
      <p:cxnSp>
        <p:nvCxnSpPr>
          <p:cNvPr id="9" name="꺾인 연결선 84"/>
          <p:cNvCxnSpPr/>
          <p:nvPr/>
        </p:nvCxnSpPr>
        <p:spPr>
          <a:xfrm rot="16200000" flipH="1">
            <a:off x="2272018" y="705617"/>
            <a:ext cx="80209" cy="2124465"/>
          </a:xfrm>
          <a:prstGeom prst="bentConnector4">
            <a:avLst>
              <a:gd name="adj1" fmla="val -403965"/>
              <a:gd name="adj2" fmla="val 100219"/>
            </a:avLst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85"/>
          <p:cNvCxnSpPr/>
          <p:nvPr/>
        </p:nvCxnSpPr>
        <p:spPr>
          <a:xfrm flipV="1">
            <a:off x="3375168" y="1727745"/>
            <a:ext cx="2366651" cy="82843"/>
          </a:xfrm>
          <a:prstGeom prst="bentConnector4">
            <a:avLst>
              <a:gd name="adj1" fmla="val -120"/>
              <a:gd name="adj2" fmla="val 491125"/>
            </a:avLst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86"/>
          <p:cNvCxnSpPr/>
          <p:nvPr/>
        </p:nvCxnSpPr>
        <p:spPr>
          <a:xfrm>
            <a:off x="4919645" y="1401926"/>
            <a:ext cx="3044282" cy="294015"/>
          </a:xfrm>
          <a:prstGeom prst="bentConnector2">
            <a:avLst/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hape 181"/>
          <p:cNvCxnSpPr/>
          <p:nvPr/>
        </p:nvCxnSpPr>
        <p:spPr>
          <a:xfrm rot="5400000" flipH="1" flipV="1">
            <a:off x="2942841" y="3266024"/>
            <a:ext cx="12700" cy="2505635"/>
          </a:xfrm>
          <a:prstGeom prst="bentConnector3">
            <a:avLst>
              <a:gd name="adj1" fmla="val 2804654"/>
            </a:avLst>
          </a:prstGeom>
          <a:ln w="63500">
            <a:solidFill>
              <a:srgbClr val="7A5EE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187"/>
          <p:cNvCxnSpPr/>
          <p:nvPr/>
        </p:nvCxnSpPr>
        <p:spPr>
          <a:xfrm rot="5400000">
            <a:off x="3165516" y="3892392"/>
            <a:ext cx="565133" cy="128"/>
          </a:xfrm>
          <a:prstGeom prst="bentConnector3">
            <a:avLst>
              <a:gd name="adj1" fmla="val 50000"/>
            </a:avLst>
          </a:prstGeom>
          <a:ln w="63500">
            <a:solidFill>
              <a:srgbClr val="7A5EE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 rot="16200000" flipH="1">
            <a:off x="5477338" y="3376666"/>
            <a:ext cx="1314523" cy="969825"/>
          </a:xfrm>
          <a:prstGeom prst="bentConnector3">
            <a:avLst>
              <a:gd name="adj1" fmla="val 50000"/>
            </a:avLst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hape 15"/>
          <p:cNvCxnSpPr/>
          <p:nvPr/>
        </p:nvCxnSpPr>
        <p:spPr>
          <a:xfrm rot="16200000" flipH="1">
            <a:off x="2445750" y="2477640"/>
            <a:ext cx="313709" cy="2705429"/>
          </a:xfrm>
          <a:prstGeom prst="bentConnector2">
            <a:avLst/>
          </a:prstGeom>
          <a:ln w="63500">
            <a:solidFill>
              <a:srgbClr val="42C9A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944685" y="3955313"/>
            <a:ext cx="0" cy="616689"/>
          </a:xfrm>
          <a:prstGeom prst="straightConnector1">
            <a:avLst/>
          </a:prstGeom>
          <a:ln w="63500">
            <a:solidFill>
              <a:srgbClr val="42C9A8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3604" y="2392798"/>
            <a:ext cx="149111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회원가입 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탈퇴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아이디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비번찾기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마이페이지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1206" y="20596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60332" y="2483313"/>
            <a:ext cx="1957587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사용자</a:t>
            </a:r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제품명 검색 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관리자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제품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성분 검색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73047" y="20596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88160" y="1783728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0980" y="2422519"/>
            <a:ext cx="160011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카테고리별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보기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평점순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이름순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추천순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등록순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보기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3520" y="20596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제품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856200" y="1727745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06131" y="2387787"/>
            <a:ext cx="1250663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회원정보수정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즐겨찾기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활동내역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54152" y="203164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마이페이지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158" y="4502843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035" y="4948937"/>
            <a:ext cx="18261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제품 등록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성분 등록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카테고리 등록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가입승인</a:t>
            </a:r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게시판 관리</a:t>
            </a:r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19927" y="4729558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관리자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77680" y="4545373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21547" y="5160799"/>
            <a:ext cx="1130438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게시글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등록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게시글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수정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게시글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삭제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61299" y="4753531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게시판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14550" y="4545373"/>
            <a:ext cx="1945756" cy="1945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34382" y="5160799"/>
            <a:ext cx="157850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TOP8</a:t>
            </a:r>
          </a:p>
          <a:p>
            <a:pPr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제품테이블에서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평점순으로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보기</a:t>
            </a:r>
            <a:endParaRPr lang="en-US" altLang="ko-KR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10093" y="47535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랭킹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868416"/>
            <a:ext cx="3505200" cy="619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7459" y="310667"/>
            <a:ext cx="3949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5. </a:t>
            </a:r>
            <a:r>
              <a:rPr lang="ko-KR" altLang="en-US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시스템 프로세스</a:t>
            </a:r>
          </a:p>
        </p:txBody>
      </p:sp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923154"/>
            <a:ext cx="2587691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459" y="310667"/>
            <a:ext cx="162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vN 즐거운이야기 Bold" pitchFamily="18" charset="-127"/>
                <a:ea typeface="tvN 즐거운이야기 Bold" pitchFamily="18" charset="-127"/>
                <a:cs typeface="THE외계인설명서" pitchFamily="18" charset="-127"/>
              </a:rPr>
              <a:t>6. ERD</a:t>
            </a:r>
            <a:endParaRPr lang="ko-KR" altLang="en-US" sz="48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vN 즐거운이야기 Bold" pitchFamily="18" charset="-127"/>
              <a:ea typeface="tvN 즐거운이야기 Bold" pitchFamily="18" charset="-127"/>
              <a:cs typeface="THE외계인설명서" pitchFamily="18" charset="-127"/>
            </a:endParaRPr>
          </a:p>
        </p:txBody>
      </p:sp>
      <p:pic>
        <p:nvPicPr>
          <p:cNvPr id="7" name="그림 6" descr="ERD최종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5616"/>
            <a:ext cx="9144000" cy="52544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14140</TotalTime>
  <Words>1005</Words>
  <Application>Microsoft Office PowerPoint</Application>
  <PresentationFormat>화면 슬라이드 쇼(4:3)</PresentationFormat>
  <Paragraphs>325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4" baseType="lpstr">
      <vt:lpstr>굴림</vt:lpstr>
      <vt:lpstr>Arial</vt:lpstr>
      <vt:lpstr>Calibri</vt:lpstr>
      <vt:lpstr>Cooper Black</vt:lpstr>
      <vt:lpstr>Lato</vt:lpstr>
      <vt:lpstr>Poppins SemiBold</vt:lpstr>
      <vt:lpstr>THE외계인설명서</vt:lpstr>
      <vt:lpstr>상상토끼 신과장</vt:lpstr>
      <vt:lpstr>맑은 고딕</vt:lpstr>
      <vt:lpstr>FontAwesome</vt:lpstr>
      <vt:lpstr>Pe-icon-7-stroke</vt:lpstr>
      <vt:lpstr>tvN 즐거운이야기 Bold</vt:lpstr>
      <vt:lpstr>MV Boli</vt:lpstr>
      <vt:lpstr>DX모던고딕RoundB</vt:lpstr>
      <vt:lpstr>나눔바른고딕</vt:lpstr>
      <vt:lpstr>Calibri Light</vt:lpstr>
      <vt:lpstr>Специальное оформление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Windows 사용자</cp:lastModifiedBy>
  <cp:revision>782</cp:revision>
  <dcterms:created xsi:type="dcterms:W3CDTF">2016-05-17T07:43:39Z</dcterms:created>
  <dcterms:modified xsi:type="dcterms:W3CDTF">2018-11-07T03:37:06Z</dcterms:modified>
</cp:coreProperties>
</file>